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79" r:id="rId5"/>
    <p:sldMasterId id="2147483697" r:id="rId6"/>
  </p:sldMasterIdLst>
  <p:notesMasterIdLst>
    <p:notesMasterId r:id="rId20"/>
  </p:notesMasterIdLst>
  <p:sldIdLst>
    <p:sldId id="256" r:id="rId7"/>
    <p:sldId id="886" r:id="rId8"/>
    <p:sldId id="898" r:id="rId9"/>
    <p:sldId id="887" r:id="rId10"/>
    <p:sldId id="888" r:id="rId11"/>
    <p:sldId id="891" r:id="rId12"/>
    <p:sldId id="889" r:id="rId13"/>
    <p:sldId id="890" r:id="rId14"/>
    <p:sldId id="892" r:id="rId15"/>
    <p:sldId id="893" r:id="rId16"/>
    <p:sldId id="894" r:id="rId17"/>
    <p:sldId id="895" r:id="rId18"/>
    <p:sldId id="897" r:id="rId1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DYS BEZIER" initials="GB" lastIdx="19" clrIdx="0">
    <p:extLst>
      <p:ext uri="{19B8F6BF-5375-455C-9EA6-DF929625EA0E}">
        <p15:presenceInfo xmlns:p15="http://schemas.microsoft.com/office/powerpoint/2012/main" userId="S-1-5-21-1616320312-2655828719-4280963109-80054" providerId="AD"/>
      </p:ext>
    </p:extLst>
  </p:cmAuthor>
  <p:cmAuthor id="2" name="JEAN-FRANCOIS HATTE" initials="JH" lastIdx="14" clrIdx="2">
    <p:extLst>
      <p:ext uri="{19B8F6BF-5375-455C-9EA6-DF929625EA0E}">
        <p15:presenceInfo xmlns:p15="http://schemas.microsoft.com/office/powerpoint/2012/main" userId="S-1-5-21-1616320312-2655828719-4280963109-73531" providerId="AD"/>
      </p:ext>
    </p:extLst>
  </p:cmAuthor>
  <p:cmAuthor id="3" name="jef hatte" initials="jh" lastIdx="2" clrIdx="3">
    <p:extLst>
      <p:ext uri="{19B8F6BF-5375-455C-9EA6-DF929625EA0E}">
        <p15:presenceInfo xmlns:p15="http://schemas.microsoft.com/office/powerpoint/2012/main" userId="e94c421d6a7a2143" providerId="Windows Live"/>
      </p:ext>
    </p:extLst>
  </p:cmAuthor>
  <p:cmAuthor id="4" name="STEPHANIE HOCDE-LABAU" initials="SH" lastIdx="3" clrIdx="4">
    <p:extLst>
      <p:ext uri="{19B8F6BF-5375-455C-9EA6-DF929625EA0E}">
        <p15:presenceInfo xmlns:p15="http://schemas.microsoft.com/office/powerpoint/2012/main" userId="S-1-5-21-1616320312-2655828719-4280963109-73540" providerId="AD"/>
      </p:ext>
    </p:extLst>
  </p:cmAuthor>
  <p:cmAuthor id="5" name="PIERRE-EMMANUEL PANIER" initials="PP" lastIdx="5" clrIdx="5">
    <p:extLst>
      <p:ext uri="{19B8F6BF-5375-455C-9EA6-DF929625EA0E}">
        <p15:presenceInfo xmlns:p15="http://schemas.microsoft.com/office/powerpoint/2012/main" userId="S-1-5-21-1616320312-2655828719-4280963109-73737" providerId="AD"/>
      </p:ext>
    </p:extLst>
  </p:cmAuthor>
  <p:cmAuthor id="6" name="ALEXIS RIDDE" initials="AR" lastIdx="1" clrIdx="6">
    <p:extLst>
      <p:ext uri="{19B8F6BF-5375-455C-9EA6-DF929625EA0E}">
        <p15:presenceInfo xmlns:p15="http://schemas.microsoft.com/office/powerpoint/2012/main" userId="S-1-5-21-1616320312-2655828719-4280963109-83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5A"/>
    <a:srgbClr val="00C28F"/>
    <a:srgbClr val="1D1D51"/>
    <a:srgbClr val="000091"/>
    <a:srgbClr val="D1D1E5"/>
    <a:srgbClr val="99CCFF"/>
    <a:srgbClr val="F3F3FF"/>
    <a:srgbClr val="6D6DFF"/>
    <a:srgbClr val="FFFFFF"/>
    <a:srgbClr val="B6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4673"/>
  </p:normalViewPr>
  <p:slideViewPr>
    <p:cSldViewPr snapToGrid="0" snapToObjects="1">
      <p:cViewPr varScale="1">
        <p:scale>
          <a:sx n="82" d="100"/>
          <a:sy n="82" d="100"/>
        </p:scale>
        <p:origin x="11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6D187-E4C2-4F50-8FD1-9520D2CB0F36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1FAB23F-9D46-493F-A4DD-12C8EAEB1414}">
      <dgm:prSet phldrT="[Texte]"/>
      <dgm:spPr/>
      <dgm:t>
        <a:bodyPr/>
        <a:lstStyle/>
        <a:p>
          <a:r>
            <a:rPr lang="fr-FR" b="1" dirty="0">
              <a:solidFill>
                <a:srgbClr val="F3F3FF"/>
              </a:solidFill>
            </a:rPr>
            <a:t>Collège</a:t>
          </a:r>
        </a:p>
      </dgm:t>
    </dgm:pt>
    <dgm:pt modelId="{26370AD4-6A99-4BBE-A1C0-4D3B6B7B62A7}" type="parTrans" cxnId="{3B1CA5F2-8A87-4604-B2EF-20C15E9CFEE8}">
      <dgm:prSet/>
      <dgm:spPr/>
      <dgm:t>
        <a:bodyPr/>
        <a:lstStyle/>
        <a:p>
          <a:endParaRPr lang="fr-FR"/>
        </a:p>
      </dgm:t>
    </dgm:pt>
    <dgm:pt modelId="{3D84E5F8-ACF1-4D57-9E4A-30F22BA835E6}" type="sibTrans" cxnId="{3B1CA5F2-8A87-4604-B2EF-20C15E9CFEE8}">
      <dgm:prSet/>
      <dgm:spPr/>
      <dgm:t>
        <a:bodyPr/>
        <a:lstStyle/>
        <a:p>
          <a:endParaRPr lang="fr-FR"/>
        </a:p>
      </dgm:t>
    </dgm:pt>
    <dgm:pt modelId="{8DBA2F46-C03C-4335-868F-D103974A831C}">
      <dgm:prSet phldrT="[Texte]"/>
      <dgm:spPr/>
      <dgm:t>
        <a:bodyPr/>
        <a:lstStyle/>
        <a:p>
          <a:r>
            <a:rPr lang="fr-FR" b="1" dirty="0">
              <a:solidFill>
                <a:srgbClr val="F3F3FF"/>
              </a:solidFill>
            </a:rPr>
            <a:t>Mouvement sportif</a:t>
          </a:r>
        </a:p>
      </dgm:t>
    </dgm:pt>
    <dgm:pt modelId="{497701CD-18DB-4640-9287-33B7900526F4}" type="parTrans" cxnId="{FD7C8A7B-8653-40AE-80AD-09EAEE641177}">
      <dgm:prSet/>
      <dgm:spPr/>
      <dgm:t>
        <a:bodyPr/>
        <a:lstStyle/>
        <a:p>
          <a:endParaRPr lang="fr-FR"/>
        </a:p>
      </dgm:t>
    </dgm:pt>
    <dgm:pt modelId="{1A767F2D-CBA5-4EF3-ABF4-96C9B7F031A8}" type="sibTrans" cxnId="{FD7C8A7B-8653-40AE-80AD-09EAEE641177}">
      <dgm:prSet/>
      <dgm:spPr/>
      <dgm:t>
        <a:bodyPr/>
        <a:lstStyle/>
        <a:p>
          <a:endParaRPr lang="fr-FR"/>
        </a:p>
      </dgm:t>
    </dgm:pt>
    <dgm:pt modelId="{769606D5-5F65-45C6-B5EE-38C6CEEA3ECB}">
      <dgm:prSet phldrT="[Texte]"/>
      <dgm:spPr/>
      <dgm:t>
        <a:bodyPr/>
        <a:lstStyle/>
        <a:p>
          <a:pPr algn="ctr"/>
          <a:r>
            <a:rPr lang="fr-FR" b="1" dirty="0">
              <a:solidFill>
                <a:srgbClr val="F3F3FF"/>
              </a:solidFill>
            </a:rPr>
            <a:t>Collectivités</a:t>
          </a:r>
        </a:p>
        <a:p>
          <a:pPr algn="ctr"/>
          <a:r>
            <a:rPr lang="fr-FR" b="1" dirty="0">
              <a:solidFill>
                <a:srgbClr val="F3F3FF"/>
              </a:solidFill>
            </a:rPr>
            <a:t> territoriales</a:t>
          </a:r>
        </a:p>
      </dgm:t>
    </dgm:pt>
    <dgm:pt modelId="{0F821D85-A165-4A68-B059-0969E07A90E5}" type="parTrans" cxnId="{37A12534-26A6-4766-BE69-BE2F539C49E3}">
      <dgm:prSet/>
      <dgm:spPr/>
      <dgm:t>
        <a:bodyPr/>
        <a:lstStyle/>
        <a:p>
          <a:endParaRPr lang="fr-FR"/>
        </a:p>
      </dgm:t>
    </dgm:pt>
    <dgm:pt modelId="{05E7126C-04D5-4BFC-86F6-3D24EF7E33BF}" type="sibTrans" cxnId="{37A12534-26A6-4766-BE69-BE2F539C49E3}">
      <dgm:prSet/>
      <dgm:spPr/>
      <dgm:t>
        <a:bodyPr/>
        <a:lstStyle/>
        <a:p>
          <a:endParaRPr lang="fr-FR"/>
        </a:p>
      </dgm:t>
    </dgm:pt>
    <dgm:pt modelId="{33EE0444-955A-4C85-83C9-A291E60227DB}">
      <dgm:prSet phldrT="[Texte]"/>
      <dgm:spPr/>
      <dgm:t>
        <a:bodyPr/>
        <a:lstStyle/>
        <a:p>
          <a:pPr algn="ctr"/>
          <a:r>
            <a:rPr lang="fr-FR" b="1" dirty="0"/>
            <a:t>Services de l’Etat</a:t>
          </a:r>
          <a:endParaRPr lang="fr-FR" b="1" dirty="0">
            <a:solidFill>
              <a:srgbClr val="FF0000"/>
            </a:solidFill>
          </a:endParaRPr>
        </a:p>
      </dgm:t>
    </dgm:pt>
    <dgm:pt modelId="{F5B0BEFF-FFD0-4425-84FA-D050611296A8}" type="parTrans" cxnId="{CEB034EE-64DB-4F99-ABDD-06299174A165}">
      <dgm:prSet/>
      <dgm:spPr/>
      <dgm:t>
        <a:bodyPr/>
        <a:lstStyle/>
        <a:p>
          <a:endParaRPr lang="fr-FR"/>
        </a:p>
      </dgm:t>
    </dgm:pt>
    <dgm:pt modelId="{E4A78A12-B306-434B-94D3-F2DA3F60C4E5}" type="sibTrans" cxnId="{CEB034EE-64DB-4F99-ABDD-06299174A165}">
      <dgm:prSet/>
      <dgm:spPr/>
      <dgm:t>
        <a:bodyPr/>
        <a:lstStyle/>
        <a:p>
          <a:endParaRPr lang="fr-FR"/>
        </a:p>
      </dgm:t>
    </dgm:pt>
    <dgm:pt modelId="{C6299E0B-3D8B-4260-A31B-6E51CE0BC83F}" type="pres">
      <dgm:prSet presAssocID="{78B6D187-E4C2-4F50-8FD1-9520D2CB0F36}" presName="matrix" presStyleCnt="0">
        <dgm:presLayoutVars>
          <dgm:chMax val="1"/>
          <dgm:dir/>
          <dgm:resizeHandles val="exact"/>
        </dgm:presLayoutVars>
      </dgm:prSet>
      <dgm:spPr/>
    </dgm:pt>
    <dgm:pt modelId="{824E23F4-2E2E-4E48-AEA7-1FA3F68B1131}" type="pres">
      <dgm:prSet presAssocID="{78B6D187-E4C2-4F50-8FD1-9520D2CB0F36}" presName="diamond" presStyleLbl="bgShp" presStyleIdx="0" presStyleCnt="1"/>
      <dgm:spPr/>
    </dgm:pt>
    <dgm:pt modelId="{F287E4C6-5550-4CCB-A844-85DCFFDEF97C}" type="pres">
      <dgm:prSet presAssocID="{78B6D187-E4C2-4F50-8FD1-9520D2CB0F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9E12560-99A4-4FDB-8813-06E31C7E98A1}" type="pres">
      <dgm:prSet presAssocID="{78B6D187-E4C2-4F50-8FD1-9520D2CB0F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E2EE2F3-7DA9-48A0-8DEC-2E88E78304BC}" type="pres">
      <dgm:prSet presAssocID="{78B6D187-E4C2-4F50-8FD1-9520D2CB0F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398B89D-57E3-456A-98EC-4CAA0DA4A32E}" type="pres">
      <dgm:prSet presAssocID="{78B6D187-E4C2-4F50-8FD1-9520D2CB0F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7A12534-26A6-4766-BE69-BE2F539C49E3}" srcId="{78B6D187-E4C2-4F50-8FD1-9520D2CB0F36}" destId="{769606D5-5F65-45C6-B5EE-38C6CEEA3ECB}" srcOrd="2" destOrd="0" parTransId="{0F821D85-A165-4A68-B059-0969E07A90E5}" sibTransId="{05E7126C-04D5-4BFC-86F6-3D24EF7E33BF}"/>
    <dgm:cxn modelId="{DBCFFD5E-DF35-46D7-A47A-4498010BA3DA}" type="presOf" srcId="{769606D5-5F65-45C6-B5EE-38C6CEEA3ECB}" destId="{EE2EE2F3-7DA9-48A0-8DEC-2E88E78304BC}" srcOrd="0" destOrd="0" presId="urn:microsoft.com/office/officeart/2005/8/layout/matrix3"/>
    <dgm:cxn modelId="{D48A445A-A644-4A47-A72D-84E53E6F129B}" type="presOf" srcId="{21FAB23F-9D46-493F-A4DD-12C8EAEB1414}" destId="{F287E4C6-5550-4CCB-A844-85DCFFDEF97C}" srcOrd="0" destOrd="0" presId="urn:microsoft.com/office/officeart/2005/8/layout/matrix3"/>
    <dgm:cxn modelId="{FD7C8A7B-8653-40AE-80AD-09EAEE641177}" srcId="{78B6D187-E4C2-4F50-8FD1-9520D2CB0F36}" destId="{8DBA2F46-C03C-4335-868F-D103974A831C}" srcOrd="1" destOrd="0" parTransId="{497701CD-18DB-4640-9287-33B7900526F4}" sibTransId="{1A767F2D-CBA5-4EF3-ABF4-96C9B7F031A8}"/>
    <dgm:cxn modelId="{792D9E86-8F3A-4D54-BFDE-85400C63DC87}" type="presOf" srcId="{8DBA2F46-C03C-4335-868F-D103974A831C}" destId="{E9E12560-99A4-4FDB-8813-06E31C7E98A1}" srcOrd="0" destOrd="0" presId="urn:microsoft.com/office/officeart/2005/8/layout/matrix3"/>
    <dgm:cxn modelId="{24F5E1AC-92C3-470E-A802-FF2156408A92}" type="presOf" srcId="{33EE0444-955A-4C85-83C9-A291E60227DB}" destId="{F398B89D-57E3-456A-98EC-4CAA0DA4A32E}" srcOrd="0" destOrd="0" presId="urn:microsoft.com/office/officeart/2005/8/layout/matrix3"/>
    <dgm:cxn modelId="{FB7742C8-24A7-48C0-AA61-7D17D148CA53}" type="presOf" srcId="{78B6D187-E4C2-4F50-8FD1-9520D2CB0F36}" destId="{C6299E0B-3D8B-4260-A31B-6E51CE0BC83F}" srcOrd="0" destOrd="0" presId="urn:microsoft.com/office/officeart/2005/8/layout/matrix3"/>
    <dgm:cxn modelId="{CEB034EE-64DB-4F99-ABDD-06299174A165}" srcId="{78B6D187-E4C2-4F50-8FD1-9520D2CB0F36}" destId="{33EE0444-955A-4C85-83C9-A291E60227DB}" srcOrd="3" destOrd="0" parTransId="{F5B0BEFF-FFD0-4425-84FA-D050611296A8}" sibTransId="{E4A78A12-B306-434B-94D3-F2DA3F60C4E5}"/>
    <dgm:cxn modelId="{3B1CA5F2-8A87-4604-B2EF-20C15E9CFEE8}" srcId="{78B6D187-E4C2-4F50-8FD1-9520D2CB0F36}" destId="{21FAB23F-9D46-493F-A4DD-12C8EAEB1414}" srcOrd="0" destOrd="0" parTransId="{26370AD4-6A99-4BBE-A1C0-4D3B6B7B62A7}" sibTransId="{3D84E5F8-ACF1-4D57-9E4A-30F22BA835E6}"/>
    <dgm:cxn modelId="{A8043240-0BED-4521-B505-472E5BDCBA26}" type="presParOf" srcId="{C6299E0B-3D8B-4260-A31B-6E51CE0BC83F}" destId="{824E23F4-2E2E-4E48-AEA7-1FA3F68B1131}" srcOrd="0" destOrd="0" presId="urn:microsoft.com/office/officeart/2005/8/layout/matrix3"/>
    <dgm:cxn modelId="{5107CD7E-CC71-4769-9698-E6E96ADFFBBC}" type="presParOf" srcId="{C6299E0B-3D8B-4260-A31B-6E51CE0BC83F}" destId="{F287E4C6-5550-4CCB-A844-85DCFFDEF97C}" srcOrd="1" destOrd="0" presId="urn:microsoft.com/office/officeart/2005/8/layout/matrix3"/>
    <dgm:cxn modelId="{5212D2AD-6EFB-44AD-932D-46204F1B7AFC}" type="presParOf" srcId="{C6299E0B-3D8B-4260-A31B-6E51CE0BC83F}" destId="{E9E12560-99A4-4FDB-8813-06E31C7E98A1}" srcOrd="2" destOrd="0" presId="urn:microsoft.com/office/officeart/2005/8/layout/matrix3"/>
    <dgm:cxn modelId="{47C4DE5C-1E88-47D4-88D0-26F5BB5BD2AB}" type="presParOf" srcId="{C6299E0B-3D8B-4260-A31B-6E51CE0BC83F}" destId="{EE2EE2F3-7DA9-48A0-8DEC-2E88E78304BC}" srcOrd="3" destOrd="0" presId="urn:microsoft.com/office/officeart/2005/8/layout/matrix3"/>
    <dgm:cxn modelId="{184C61E7-813F-4661-991C-607D9E043F2F}" type="presParOf" srcId="{C6299E0B-3D8B-4260-A31B-6E51CE0BC83F}" destId="{F398B89D-57E3-456A-98EC-4CAA0DA4A3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E23F4-2E2E-4E48-AEA7-1FA3F68B1131}">
      <dsp:nvSpPr>
        <dsp:cNvPr id="0" name=""/>
        <dsp:cNvSpPr/>
      </dsp:nvSpPr>
      <dsp:spPr>
        <a:xfrm>
          <a:off x="1821223" y="0"/>
          <a:ext cx="4451185" cy="4451185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7E4C6-5550-4CCB-A844-85DCFFDEF97C}">
      <dsp:nvSpPr>
        <dsp:cNvPr id="0" name=""/>
        <dsp:cNvSpPr/>
      </dsp:nvSpPr>
      <dsp:spPr>
        <a:xfrm>
          <a:off x="2244085" y="422862"/>
          <a:ext cx="1735962" cy="17359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3F3FF"/>
              </a:solidFill>
            </a:rPr>
            <a:t>Collège</a:t>
          </a:r>
        </a:p>
      </dsp:txBody>
      <dsp:txXfrm>
        <a:off x="2328828" y="507605"/>
        <a:ext cx="1566476" cy="1566476"/>
      </dsp:txXfrm>
    </dsp:sp>
    <dsp:sp modelId="{E9E12560-99A4-4FDB-8813-06E31C7E98A1}">
      <dsp:nvSpPr>
        <dsp:cNvPr id="0" name=""/>
        <dsp:cNvSpPr/>
      </dsp:nvSpPr>
      <dsp:spPr>
        <a:xfrm>
          <a:off x="4113583" y="422862"/>
          <a:ext cx="1735962" cy="1735962"/>
        </a:xfrm>
        <a:prstGeom prst="roundRect">
          <a:avLst/>
        </a:prstGeom>
        <a:solidFill>
          <a:schemeClr val="accent4">
            <a:hueOff val="6745916"/>
            <a:satOff val="-6806"/>
            <a:lumOff val="-72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3F3FF"/>
              </a:solidFill>
            </a:rPr>
            <a:t>Mouvement sportif</a:t>
          </a:r>
        </a:p>
      </dsp:txBody>
      <dsp:txXfrm>
        <a:off x="4198326" y="507605"/>
        <a:ext cx="1566476" cy="1566476"/>
      </dsp:txXfrm>
    </dsp:sp>
    <dsp:sp modelId="{EE2EE2F3-7DA9-48A0-8DEC-2E88E78304BC}">
      <dsp:nvSpPr>
        <dsp:cNvPr id="0" name=""/>
        <dsp:cNvSpPr/>
      </dsp:nvSpPr>
      <dsp:spPr>
        <a:xfrm>
          <a:off x="2244085" y="2292360"/>
          <a:ext cx="1735962" cy="1735962"/>
        </a:xfrm>
        <a:prstGeom prst="roundRect">
          <a:avLst/>
        </a:prstGeom>
        <a:solidFill>
          <a:schemeClr val="accent4">
            <a:hueOff val="13491833"/>
            <a:satOff val="-13613"/>
            <a:lumOff val="-1450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3F3FF"/>
              </a:solidFill>
            </a:rPr>
            <a:t>Collectivités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3F3FF"/>
              </a:solidFill>
            </a:rPr>
            <a:t> territoriales</a:t>
          </a:r>
        </a:p>
      </dsp:txBody>
      <dsp:txXfrm>
        <a:off x="2328828" y="2377103"/>
        <a:ext cx="1566476" cy="1566476"/>
      </dsp:txXfrm>
    </dsp:sp>
    <dsp:sp modelId="{F398B89D-57E3-456A-98EC-4CAA0DA4A32E}">
      <dsp:nvSpPr>
        <dsp:cNvPr id="0" name=""/>
        <dsp:cNvSpPr/>
      </dsp:nvSpPr>
      <dsp:spPr>
        <a:xfrm>
          <a:off x="4113583" y="2292360"/>
          <a:ext cx="1735962" cy="1735962"/>
        </a:xfrm>
        <a:prstGeom prst="roundRect">
          <a:avLst/>
        </a:prstGeom>
        <a:solidFill>
          <a:schemeClr val="accent4">
            <a:hueOff val="20237748"/>
            <a:satOff val="-20419"/>
            <a:lumOff val="-2176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Services de l’Etat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4198326" y="2377103"/>
        <a:ext cx="1566476" cy="1566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C9AD-734A-4F3B-86E2-3181E8243B0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47018-FA1E-4EE9-8731-866CB5CBFA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61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01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2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NB: le T2S sera proposé à la marge</a:t>
            </a:r>
          </a:p>
          <a:p>
            <a:r>
              <a:rPr lang="fr-FR" dirty="0"/>
              <a:t>Je propose qu’on le retire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32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1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2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/>
              <a:t>09/12/2024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65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/>
              <a:t>09/12/2024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817154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/>
              <a:t>09/12/2024</a:t>
            </a:fld>
            <a:endParaRPr lang="fr-FR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68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/>
              <a:t>09/12/2024</a:t>
            </a:fld>
            <a:endParaRPr lang="fr-FR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71993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/>
              <a:t>09/12/2024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470653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/>
              <a:t>09/12/2024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81725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/>
              <a:t>09/12/2024</a:t>
            </a:fld>
            <a:endParaRPr lang="fr-FR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2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6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1"/>
            <a:ext cx="2951151" cy="1871848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-3850783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4061314" y="0"/>
            <a:ext cx="8130685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1431806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3629385" y="2450969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29386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629386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8306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437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76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26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447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30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4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005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917474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3978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688" y="2307364"/>
            <a:ext cx="9508621" cy="2243271"/>
          </a:xfrm>
          <a:prstGeom prst="parallelogram">
            <a:avLst>
              <a:gd name="adj" fmla="val 36810"/>
            </a:avLst>
          </a:prstGeom>
          <a:solidFill>
            <a:srgbClr val="000091"/>
          </a:solidFill>
        </p:spPr>
        <p:txBody>
          <a:bodyPr>
            <a:normAutofit/>
          </a:bodyPr>
          <a:lstStyle>
            <a:lvl1pPr algn="ctr">
              <a:defRPr sz="400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8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621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252430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079843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262543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7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6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561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00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802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87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545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611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22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5612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123840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048639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836622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4968540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7699262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1366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68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73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/>
              <a:t>09/12/2024</a:t>
            </a:fld>
            <a:endParaRPr lang="fr-FR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9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/>
              <a:t>09/12/2024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5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8" r:id="rId2"/>
    <p:sldLayoutId id="2147483673" r:id="rId3"/>
    <p:sldLayoutId id="2147483823" r:id="rId4"/>
    <p:sldLayoutId id="2147483670" r:id="rId5"/>
    <p:sldLayoutId id="2147483671" r:id="rId6"/>
    <p:sldLayoutId id="2147483672" r:id="rId7"/>
    <p:sldLayoutId id="2147483675" r:id="rId8"/>
    <p:sldLayoutId id="2147483674" r:id="rId9"/>
    <p:sldLayoutId id="2147483676" r:id="rId10"/>
    <p:sldLayoutId id="2147483677" r:id="rId11"/>
    <p:sldLayoutId id="2147483667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248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09/12/2024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24409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et%20via%20la%20bal%202hcoll&#232;ge@sports.gouv.frla%20liste%202hcoll&#232;ge@sports.gouv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egifrance.gouv.fr/codes/article_lc/LEGIARTI000045289450#:~:text=Version%20en%20vigueur%20depuis%20le%2004%20mars%202022,-Cr%C3%A9ation%20LOI%20n&amp;text=Le%20plan%20tend%20%C3%A0%20l,de%20la%20vie%20sportive%20locale.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F4594FD6-9B24-02B3-A804-3CDC3A1E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20D2-AC0B-4D2D-B1F3-382954919E0C}" type="datetime1">
              <a:rPr lang="fr-FR" smtClean="0"/>
              <a:t>09/12/2024</a:t>
            </a:fld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E5FAE9-383D-6680-D675-34908A8E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4C077C-C509-2E4D-885E-BC80BECE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B3A59B-34CD-E59C-D500-D9C8A838D6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3271" y="3065671"/>
            <a:ext cx="8425238" cy="1008062"/>
          </a:xfrm>
        </p:spPr>
        <p:txBody>
          <a:bodyPr/>
          <a:lstStyle/>
          <a:p>
            <a:r>
              <a:rPr lang="fr-FR" dirty="0">
                <a:solidFill>
                  <a:srgbClr val="21215A"/>
                </a:solidFill>
              </a:rPr>
              <a:t>2H de sport en plus au collège</a:t>
            </a:r>
          </a:p>
          <a:p>
            <a:endParaRPr lang="fr-FR" dirty="0">
              <a:solidFill>
                <a:srgbClr val="21215A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83B3E95-319C-B0CD-07B4-B5C399A384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9385" y="4868217"/>
            <a:ext cx="8057790" cy="1044900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400" dirty="0"/>
              <a:t>Accueil Elargi 8h-18h</a:t>
            </a:r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400" dirty="0"/>
              <a:t>DEPLOIEMENT du dispositif – </a:t>
            </a:r>
            <a:r>
              <a:rPr lang="fr-FR" sz="2400" b="1" dirty="0"/>
              <a:t>Qui fait quoi?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78257CF-0D27-6147-BD8B-411CD0EFE6A1}"/>
              </a:ext>
            </a:extLst>
          </p:cNvPr>
          <p:cNvCxnSpPr>
            <a:cxnSpLocks/>
          </p:cNvCxnSpPr>
          <p:nvPr/>
        </p:nvCxnSpPr>
        <p:spPr>
          <a:xfrm>
            <a:off x="3629385" y="4548566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083" y="240000"/>
            <a:ext cx="1379092" cy="161693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60000"/>
            <a:ext cx="2785440" cy="18569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3113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3117158" y="3748392"/>
            <a:ext cx="14817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les familles et les collégiens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2644558" y="2267531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désigne un référent au sein du collège</a:t>
            </a:r>
          </a:p>
        </p:txBody>
      </p:sp>
      <p:sp>
        <p:nvSpPr>
          <p:cNvPr id="1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03564" y="2262912"/>
            <a:ext cx="2025914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me porte volontaire et me signale au référent 8h-18h de mon territoire</a:t>
            </a:r>
          </a:p>
        </p:txBody>
      </p:sp>
      <p:sp>
        <p:nvSpPr>
          <p:cNvPr id="2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228625" y="3796992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J’établis la liste des jeunes volontaires par ordre de priorité</a:t>
            </a:r>
          </a:p>
        </p:txBody>
      </p:sp>
      <p:sp>
        <p:nvSpPr>
          <p:cNvPr id="3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528975" y="2261367"/>
            <a:ext cx="2135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signe les conventions avec les structures sportives partenaires</a:t>
            </a:r>
          </a:p>
        </p:txBody>
      </p:sp>
      <p:sp>
        <p:nvSpPr>
          <p:cNvPr id="35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819676" y="5310034"/>
            <a:ext cx="170929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contribue à l’évaluation</a:t>
            </a:r>
          </a:p>
        </p:txBody>
      </p:sp>
      <p:sp>
        <p:nvSpPr>
          <p:cNvPr id="36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146146" y="5300186"/>
            <a:ext cx="183335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du dispositif </a:t>
            </a:r>
          </a:p>
        </p:txBody>
      </p:sp>
      <p:sp>
        <p:nvSpPr>
          <p:cNvPr id="37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3617326" y="5310034"/>
            <a:ext cx="255590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suis la bonne réalisation du dispositif : réception dotation DRAJES / (paiement des factures clubs)</a:t>
            </a:r>
          </a:p>
        </p:txBody>
      </p:sp>
      <p:sp>
        <p:nvSpPr>
          <p:cNvPr id="22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4433764" y="3753628"/>
            <a:ext cx="2629061" cy="576000"/>
          </a:xfrm>
          <a:prstGeom prst="chevron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peux mettre en place les </a:t>
            </a:r>
          </a:p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Tests sport santé  pour m’aider à mieux identifier les jeunes cibles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14997" y="1208585"/>
            <a:ext cx="10747380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Parcours 2 heures de sport en plus (2HSCS) – Accueil élargi 8h-18h – Le collège</a:t>
            </a:r>
          </a:p>
        </p:txBody>
      </p:sp>
      <p:sp>
        <p:nvSpPr>
          <p:cNvPr id="2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022512" y="5282614"/>
            <a:ext cx="2663663" cy="60342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à la structure sportive la liste des jeunes avec les informations nécessaires pour la bonne réalisation</a:t>
            </a:r>
          </a:p>
        </p:txBody>
      </p:sp>
      <p:sp>
        <p:nvSpPr>
          <p:cNvPr id="27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4305159" y="2239128"/>
            <a:ext cx="2101726" cy="59978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800" kern="0" dirty="0">
                <a:ea typeface="Verdana" panose="020B0604030504040204" pitchFamily="34" charset="0"/>
                <a:cs typeface="Calibri" panose="020F0502020204030204" pitchFamily="34" charset="0"/>
              </a:rPr>
              <a:t>J’identifie les créneaux horaires 8/18h et mes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équipements</a:t>
            </a:r>
            <a:r>
              <a:rPr lang="fr-FR" sz="800" kern="0" dirty="0">
                <a:ea typeface="Verdana" panose="020B0604030504040204" pitchFamily="34" charset="0"/>
                <a:cs typeface="Calibri" panose="020F0502020204030204" pitchFamily="34" charset="0"/>
              </a:rPr>
              <a:t> disponibles et les communique au SDJES</a:t>
            </a:r>
          </a:p>
        </p:txBody>
      </p:sp>
      <p:sp>
        <p:nvSpPr>
          <p:cNvPr id="28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199882" y="2252043"/>
            <a:ext cx="156636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m’informe sur l’offre sportive via le SDJES</a:t>
            </a:r>
          </a:p>
        </p:txBody>
      </p:sp>
      <p:sp>
        <p:nvSpPr>
          <p:cNvPr id="33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876491" y="3789255"/>
            <a:ext cx="150294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J’identifie les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élèves ciblés avec l’équipe éducative </a:t>
            </a:r>
          </a:p>
        </p:txBody>
      </p:sp>
      <p:sp>
        <p:nvSpPr>
          <p:cNvPr id="4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864951" y="3789813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 le dispositif en CA </a:t>
            </a:r>
          </a:p>
        </p:txBody>
      </p:sp>
      <p:sp>
        <p:nvSpPr>
          <p:cNvPr id="42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404777" y="5303783"/>
            <a:ext cx="154947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le bilan en CA 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5272" y="3330879"/>
            <a:ext cx="4913861" cy="10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5927808" y="3341739"/>
            <a:ext cx="5799372" cy="5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047753" y="4749017"/>
            <a:ext cx="8357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008861" y="6200320"/>
            <a:ext cx="8694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58056" y="3734543"/>
            <a:ext cx="2309907" cy="595085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la demande de déblocage des fonds (fiche projet + convention + PJ)</a:t>
            </a:r>
          </a:p>
        </p:txBody>
      </p:sp>
      <p:sp>
        <p:nvSpPr>
          <p:cNvPr id="31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551163" y="2261367"/>
            <a:ext cx="215202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reste en relation avec le SDJES qui devra contrôler l’honorabilité des intervenants sportifs</a:t>
            </a:r>
          </a:p>
        </p:txBody>
      </p:sp>
      <p:pic>
        <p:nvPicPr>
          <p:cNvPr id="30" name="Image 2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Image 3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44921" y="165790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Image 4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67278" y="197475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2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 dirty="0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1217150" y="2311854"/>
            <a:ext cx="3767008" cy="67047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renseigne sur le dispositif auprès du SDJES, CDOS ou structure territoriale fédérale et je consulte la liste des collèges volontaires au dispositif 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2492851" y="3484627"/>
            <a:ext cx="2340309" cy="625966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signe, avant le début des séances,  la convention pour l’ensemble des périodes avec le chef d’établissement</a:t>
            </a:r>
          </a:p>
        </p:txBody>
      </p:sp>
      <p:sp>
        <p:nvSpPr>
          <p:cNvPr id="16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487027" y="2379956"/>
            <a:ext cx="2490947" cy="622788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les pièces obligatoires au CE EPLE 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487027" y="3588088"/>
            <a:ext cx="2093889" cy="53272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réalise les interventions dans les différentes périodes</a:t>
            </a:r>
          </a:p>
        </p:txBody>
      </p:sp>
      <p:sp>
        <p:nvSpPr>
          <p:cNvPr id="25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687599" y="3544811"/>
            <a:ext cx="215806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destinataire de la liste des jeunes avec les numéros en cas d’urgence avant la 1</a:t>
            </a:r>
            <a:r>
              <a:rPr lang="fr-FR" sz="900" kern="0" baseline="300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ère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séance</a:t>
            </a:r>
          </a:p>
        </p:txBody>
      </p:sp>
      <p:sp>
        <p:nvSpPr>
          <p:cNvPr id="2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3274191" y="4688821"/>
            <a:ext cx="249244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suis payé par l’agent comptable du collège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50875" y="1188084"/>
            <a:ext cx="10784229" cy="560002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Parcours 2 heures de sport en plus (2HSCS) – Accueil élargi 8h-18h – Organisateurs de l’offre : structures sportives </a:t>
            </a:r>
          </a:p>
        </p:txBody>
      </p:sp>
      <p:sp>
        <p:nvSpPr>
          <p:cNvPr id="2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579096" y="2390232"/>
            <a:ext cx="2080451" cy="590811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Mon offre est retenue par le Chef d’établissement (CE EPLE)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5614324" y="4712436"/>
            <a:ext cx="269404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au chef d’établissement toutes les informations lui permettant de réaliser le bilan du dispositif dans son établissement</a:t>
            </a:r>
          </a:p>
        </p:txBody>
      </p:sp>
      <p:sp>
        <p:nvSpPr>
          <p:cNvPr id="3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794810" y="2370269"/>
            <a:ext cx="1961692" cy="63604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propose mon offre  sur « démarches simplifiées » </a:t>
            </a:r>
          </a:p>
        </p:txBody>
      </p:sp>
      <p:sp>
        <p:nvSpPr>
          <p:cNvPr id="4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812663" y="3550153"/>
            <a:ext cx="1783146" cy="571908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vérifie les  autorisations parentales et fiches inscriptions</a:t>
            </a:r>
          </a:p>
        </p:txBody>
      </p:sp>
      <p:sp>
        <p:nvSpPr>
          <p:cNvPr id="29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1366750" y="4688821"/>
            <a:ext cx="2093889" cy="53272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transmets des factures au chef d’établissement</a:t>
            </a:r>
          </a:p>
        </p:txBody>
      </p:sp>
      <p:sp>
        <p:nvSpPr>
          <p:cNvPr id="30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131385" y="4736051"/>
            <a:ext cx="1980763" cy="576000"/>
          </a:xfrm>
          <a:prstGeom prst="chevron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participe à l’évaluation du dispositif</a:t>
            </a:r>
          </a:p>
        </p:txBody>
      </p:sp>
      <p:pic>
        <p:nvPicPr>
          <p:cNvPr id="18" name="Imag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6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896581" y="2513014"/>
            <a:ext cx="226755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reçois l’information du dispositif par le collège</a:t>
            </a:r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83470" y="4407146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réponds à l’évaluation</a:t>
            </a:r>
          </a:p>
        </p:txBody>
      </p:sp>
      <p:sp>
        <p:nvSpPr>
          <p:cNvPr id="2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695451" y="2541666"/>
            <a:ext cx="181070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participe à chaque séance ou informe le club de mon absence</a:t>
            </a:r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029515" y="2513561"/>
            <a:ext cx="25161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porte volontaire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7164358" y="2522281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remplis la fiche d’inscription du club et d’autorisation parentale 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7451393" y="4009937"/>
            <a:ext cx="2124075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tests sport santé s’ils sont mis en place par le collège</a:t>
            </a:r>
          </a:p>
        </p:txBody>
      </p:sp>
      <p:sp>
        <p:nvSpPr>
          <p:cNvPr id="11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3366176" y="4435888"/>
            <a:ext cx="2045208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tests sport santé  pour voir mon évolution si ils sont mis en place par le collège</a:t>
            </a:r>
          </a:p>
        </p:txBody>
      </p:sp>
      <p:cxnSp>
        <p:nvCxnSpPr>
          <p:cNvPr id="6" name="Connecteur en angle 5"/>
          <p:cNvCxnSpPr>
            <a:cxnSpLocks/>
          </p:cNvCxnSpPr>
          <p:nvPr/>
        </p:nvCxnSpPr>
        <p:spPr>
          <a:xfrm rot="16200000" flipH="1">
            <a:off x="8930728" y="3620352"/>
            <a:ext cx="1289480" cy="239966"/>
          </a:xfrm>
          <a:prstGeom prst="bentConnector3">
            <a:avLst>
              <a:gd name="adj1" fmla="val 50591"/>
            </a:avLst>
          </a:prstGeom>
          <a:ln>
            <a:solidFill>
              <a:srgbClr val="00C28F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11" idx="3"/>
            <a:endCxn id="23" idx="2"/>
          </p:cNvCxnSpPr>
          <p:nvPr/>
        </p:nvCxnSpPr>
        <p:spPr>
          <a:xfrm flipH="1">
            <a:off x="1921494" y="4723888"/>
            <a:ext cx="3489890" cy="259258"/>
          </a:xfrm>
          <a:prstGeom prst="bentConnector4">
            <a:avLst>
              <a:gd name="adj1" fmla="val -6550"/>
              <a:gd name="adj2" fmla="val 199261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30158" y="1213409"/>
            <a:ext cx="10784943" cy="281267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Parcours 2 heures de sport en plus (2HSCS) – Accueil élargi 8h-18h – Le jeune, la famille</a:t>
            </a:r>
          </a:p>
        </p:txBody>
      </p:sp>
      <p:sp>
        <p:nvSpPr>
          <p:cNvPr id="15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5411384" y="2521731"/>
            <a:ext cx="19051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Ma participation est validée par le collège (ou liste d’attente)</a:t>
            </a:r>
          </a:p>
        </p:txBody>
      </p:sp>
      <p:pic>
        <p:nvPicPr>
          <p:cNvPr id="16" name="Image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7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2249915" y="2148202"/>
            <a:ext cx="344841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contacte les collèges volontaires identifiés par le référent 8h-18h local, leur demande les créneaux et équipements disponibles 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7730229" y="3282302"/>
            <a:ext cx="226806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 Je favorise l’intermédiation entre les acteurs pour élaborer le projet du collège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38986" y="1182277"/>
            <a:ext cx="10514393" cy="297746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Parcours 2 heures de sport en plus (2HSCS) – Accueil élargi 8h-18h – Services de l’Etat</a:t>
            </a:r>
          </a:p>
        </p:txBody>
      </p:sp>
      <p:sp>
        <p:nvSpPr>
          <p:cNvPr id="44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173209" y="3282302"/>
            <a:ext cx="241492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 procède aux vérifications diplômes et honorabilités des intervenants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7842687" y="2150437"/>
            <a:ext cx="2519994" cy="57769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de l’utilisation de démarches simplifiées pour assurer la remontée des offres des structures sportives partenaires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579066" y="2149810"/>
            <a:ext cx="23511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mobilise les structures sportives (associations et loisirs sportifs marchands) et les collectivités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348772" y="4533164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solutionne les difficultés locales et remobilise les acteurs si nécessaire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996608" y="4543074"/>
            <a:ext cx="2506613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J’installe le comité de pilotage territorial et assure son pilotage dans la durée</a:t>
            </a:r>
          </a:p>
        </p:txBody>
      </p:sp>
      <p:sp>
        <p:nvSpPr>
          <p:cNvPr id="5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9377071" y="4533164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réunis le comité de pilotage territorial bilan</a:t>
            </a:r>
          </a:p>
        </p:txBody>
      </p:sp>
      <p:sp>
        <p:nvSpPr>
          <p:cNvPr id="53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3322157" y="4533164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mobilise les partenaires </a:t>
            </a:r>
          </a:p>
        </p:txBody>
      </p:sp>
      <p:sp>
        <p:nvSpPr>
          <p:cNvPr id="5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350456" y="4533164"/>
            <a:ext cx="21227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</a:t>
            </a:r>
            <a:r>
              <a:rPr lang="fr-FR" sz="900" ker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du dispositif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439192" y="3286749"/>
            <a:ext cx="24034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La DRAJES alloue les moyens aux EPLE volontaires selon les modalités définies en région, en une ou deux fois, par trimestre…</a:t>
            </a:r>
          </a:p>
        </p:txBody>
      </p:sp>
      <p:pic>
        <p:nvPicPr>
          <p:cNvPr id="17" name="Image 1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86198" y="5192474"/>
            <a:ext cx="1038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Cadre de déploiement commun partagé, ajustable aux échelons</a:t>
            </a:r>
          </a:p>
          <a:p>
            <a:pPr algn="ctr"/>
            <a:r>
              <a:rPr lang="fr-FR" b="1" i="1" dirty="0">
                <a:solidFill>
                  <a:srgbClr val="0070C0"/>
                </a:solidFill>
              </a:rPr>
              <a:t> et réalités des territoires concernés </a:t>
            </a:r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520008"/>
              </p:ext>
            </p:extLst>
          </p:nvPr>
        </p:nvGraphicFramePr>
        <p:xfrm>
          <a:off x="2231777" y="789851"/>
          <a:ext cx="8093631" cy="445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pic>
        <p:nvPicPr>
          <p:cNvPr id="10" name="Image 9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0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41" y="1483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des services de l’Etat : Rectorat/DRAJES – Académie - DSDEN (SDJES) selon l’organisation territoriale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79501" y="2322525"/>
            <a:ext cx="5588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None/>
            </a:pPr>
            <a:r>
              <a:rPr lang="fr-FR" b="1" dirty="0">
                <a:solidFill>
                  <a:srgbClr val="00B050"/>
                </a:solidFill>
              </a:rPr>
              <a:t>Le recteur ou la rectrice de région académique ou mono-académie  </a:t>
            </a:r>
          </a:p>
          <a:p>
            <a:pPr marL="457189" lvl="1" indent="0">
              <a:buNone/>
            </a:pPr>
            <a:endParaRPr lang="fr-FR" sz="1050" b="1" dirty="0">
              <a:solidFill>
                <a:srgbClr val="00B050"/>
              </a:solidFill>
            </a:endParaRP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est responsable du bon déploiement du dispositif dans la région académique. Il peut déléguer cette mission, sous son autorité, au DRAJES.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installe un comité de pilotage associant les acteurs, qu’il réunit régulièrement. 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organise, avec les recteurs académiques, la mobilisation des services de l’éducation nationale (IA-IPR, DASEN) et Sport (chef de pôle DRAJES, chef du SDJES, CAS), et précise leur rôle dans le dispositif et vis-à-vis des acteurs, sur la base notamment du « qui fait quoi ? ».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assure le suivi et rend compte des résultats à la direction des sports et à la DGESCO.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11360" y="2621372"/>
            <a:ext cx="420169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None/>
            </a:pPr>
            <a:r>
              <a:rPr lang="fr-FR" b="1" dirty="0">
                <a:solidFill>
                  <a:srgbClr val="00B050"/>
                </a:solidFill>
              </a:rPr>
              <a:t>Le recteur ou la rectrice d’académie </a:t>
            </a:r>
          </a:p>
          <a:p>
            <a:pPr marL="180975" lvl="1" indent="-180975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mobilise ses services pour assurer la réussite du dispositif, selon l’organisation mise en place par le recteur de région académique.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transmet au rectorat de région académique et via </a:t>
            </a:r>
            <a:r>
              <a:rPr lang="fr-FR" sz="1200" dirty="0">
                <a:hlinkClick r:id="rId2"/>
              </a:rPr>
              <a:t>2hcollege@sports.gouv.fr</a:t>
            </a:r>
            <a:r>
              <a:rPr lang="fr-FR" sz="1200" dirty="0"/>
              <a:t> la liste finalisée des établissements volontaires avec leur UAI.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80975" lvl="1" indent="-180975" algn="just"/>
            <a:endParaRPr lang="fr-FR" sz="1200" dirty="0"/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41" y="1483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des services de l’Etat : Rectorat/DRAJES – Académie - DSDEN (SDJES) selon l’organisation territoriale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62037" y="2076880"/>
            <a:ext cx="456482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/>
            <a:r>
              <a:rPr lang="fr-FR" b="1" dirty="0">
                <a:solidFill>
                  <a:srgbClr val="00B050"/>
                </a:solidFill>
              </a:rPr>
              <a:t>Le/la REFERENT(E) 8h-18h</a:t>
            </a:r>
          </a:p>
          <a:p>
            <a:pPr marL="457189" lvl="1"/>
            <a:endParaRPr lang="fr-FR" sz="1100" b="1" dirty="0">
              <a:solidFill>
                <a:srgbClr val="00B050"/>
              </a:solidFill>
            </a:endParaRP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est en lien direct avec les DRAJES et les établissements comme élément </a:t>
            </a:r>
            <a:r>
              <a:rPr lang="fr-FR" sz="1200" b="1" dirty="0"/>
              <a:t>facilitateur de la construction des partenariats, </a:t>
            </a:r>
            <a:r>
              <a:rPr lang="fr-FR" sz="1200" dirty="0"/>
              <a:t>dans le cadre du fonctionnement général du dispositif 8-18H</a:t>
            </a:r>
            <a:r>
              <a:rPr lang="fr-FR" sz="1200" b="1" dirty="0"/>
              <a:t>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assure une expertise auprès du recteur et des parties prenantes.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conseille et accompagne le DASEN dans la phase opérationnelle et les chefs d’établissement dans la mise en œuvre du dispositif.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/>
              <a:t>a un </a:t>
            </a:r>
            <a:r>
              <a:rPr lang="fr-FR" sz="1200" b="1" dirty="0"/>
              <a:t>regard professionnel déterminant pour s’assurer que le public cible soit atteint</a:t>
            </a:r>
            <a:r>
              <a:rPr lang="fr-FR" sz="1200" dirty="0"/>
              <a:t>. Il doit ainsi pouvoir faire un lien avec les équipes éducatives afin de les amener à identifier au sein des collèges les jeunes les plus éloignés de la pratique sportive qui sont la cible du dispositif.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2" name="Rectangle 1"/>
          <p:cNvSpPr/>
          <p:nvPr/>
        </p:nvSpPr>
        <p:spPr>
          <a:xfrm>
            <a:off x="429536" y="3007327"/>
            <a:ext cx="603250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lvl="1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Le/la DRAJES</a:t>
            </a:r>
          </a:p>
          <a:p>
            <a:pPr marL="457189" lvl="1" indent="0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assure le pilotage du dispositif, sous l’autorité du recteur de région académique, en lien avec l’IA-IPR,</a:t>
            </a:r>
            <a:endParaRPr lang="fr-FR" sz="1200" dirty="0">
              <a:solidFill>
                <a:srgbClr val="FF000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/>
              <a:t>alloue la dotation financière (calculée sur le nombre d’élèves par collège) selon lune temporalité définie localement ( trimestrielle, en un ou deux versements….), en lien avec les SDJES,</a:t>
            </a: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9260" y="1836429"/>
            <a:ext cx="43923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Le/la DASEN</a:t>
            </a:r>
          </a:p>
          <a:p>
            <a:pPr marL="457189" lvl="1" indent="0" algn="just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installe, au besoin, le comité de pilotage départemental avec le binôme SDJES/IA-IPR. Cette instance peut être le Groupe d’appui départemental (GAD) ou toute autre instance </a:t>
            </a:r>
            <a:r>
              <a:rPr lang="fr-FR" sz="1200" i="1" dirty="0"/>
              <a:t>ad hoc</a:t>
            </a:r>
            <a:r>
              <a:rPr lang="fr-FR" sz="1200" dirty="0"/>
              <a:t>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favorise les relations entre les chefs d’établissement et les structures sportives partenaires à l'échelle des bassins et des départements. Il ou elle peut déléguer cette mission au SDJES.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invite les élus locaux à mobiliser leurs moyens (équipement, transport) en appui du déploiement et à s’engager pour ceux volontaires dans la définition d’un plan local sportif</a:t>
            </a:r>
            <a:r>
              <a:rPr lang="fr-FR" sz="1200" b="1" dirty="0"/>
              <a:t> </a:t>
            </a:r>
            <a:r>
              <a:rPr lang="fr-FR" sz="1200" dirty="0">
                <a:hlinkClick r:id="rId2"/>
              </a:rPr>
              <a:t>code du sport L. 113-4 </a:t>
            </a:r>
            <a:r>
              <a:rPr lang="fr-FR" sz="120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5063457" y="1878140"/>
            <a:ext cx="62495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SDJES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fait la promotion de l’outil de cartographie qui permet de visualiser la liste des collèges volontaires de son territoire avec les structures éligibles au dispositif.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recense les offres des structures sportives (associations, comités départementaux, loisirs sportifs marchands) et des éducateurs sportifs, en lien avec les services des sports des collectivités et/ou les comités départementaux et/ou le CDOS.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Sous l’autorité du DASEN et en lien avec les IA – IPR, il organise l’intermédiation entre l’offre et la demande.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vérifie le respect de la réglementation EAPS des organisateurs (structures sportives) et la conformité des conventions « 2HSC » 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vérifie l’honorabilité des intervenants sportifs professionnels ou bénévoles (extrait B2 du casier judiciaire et FIJAISV).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contrôle les cartes professionnelles de l’encadrement. 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des services de l’Etat : Rectorat/DRAJES – Académie - DSDEN (SDJES) selon l’organisation territoriale</a:t>
            </a:r>
          </a:p>
        </p:txBody>
      </p:sp>
      <p:pic>
        <p:nvPicPr>
          <p:cNvPr id="10" name="Imag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184193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4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32257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20135" y="1181001"/>
            <a:ext cx="11071866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Le chef ou la cheffe d’établissement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20135" y="2060693"/>
            <a:ext cx="405052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/>
            <a:r>
              <a:rPr lang="fr-FR" sz="1200" b="1" dirty="0"/>
              <a:t>recense :</a:t>
            </a:r>
          </a:p>
          <a:p>
            <a:pPr marL="503742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« créneaux 2HSC »  dans  les emplois du temps 8h-18h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ses équipements et autres espaces mobilisables (parcs, jardins, places) en proximité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indent="-380981" algn="just"/>
            <a:r>
              <a:rPr lang="fr-FR" sz="1200" b="1" dirty="0"/>
              <a:t>organise :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la coordination du dispositif au sein de l’établissement en désignant le cas échéant un coordonnateur référent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 repérage du public cible avec l’appui de la communauté scolaire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la complémentarité du dispositif avec projet EPS/APS et la mobilisation du Comité d’éducation à la santé et à la citoyenneté CESCE.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095449" y="2060693"/>
            <a:ext cx="4863496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>
              <a:spcBef>
                <a:spcPts val="1600"/>
              </a:spcBef>
            </a:pPr>
            <a:r>
              <a:rPr lang="fr-FR" sz="1200" b="1" dirty="0"/>
              <a:t>informe :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élèves et leur famille sur le dispositif et le caractère innovant de l’offre d’APS proposée, en luttant contre l’autocensure à la pratique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la communauté scolaire via le CA EPLE du projet « 2HSC »</a:t>
            </a:r>
          </a:p>
          <a:p>
            <a:pPr marL="122761">
              <a:spcBef>
                <a:spcPts val="1600"/>
              </a:spcBef>
            </a:pPr>
            <a:r>
              <a:rPr lang="fr-FR" sz="1200" b="1" dirty="0"/>
              <a:t>s’engage </a:t>
            </a:r>
            <a:r>
              <a:rPr lang="fr-FR" sz="1200" dirty="0"/>
              <a:t>: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en signant la convention «  2HSC » avec les structures sportives et les collectivités locales éventuellement, en lien avec son conseil d’administration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 cas échéant, à transmettre aux services académiques la demande de cumul de rémunération de professeurs d’EPS, embauchés par un club sportif en dehors de ses heures de service (EPS et AS)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à faire remonter en janvier et juin données nécessaires au pilotage (nombre de jeunes bénéficiaires)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à rembourser les forfaits d’intervention des clubs partenaires sur présentation de facture.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à justifier de l’engagement des crédits et du retour des indicateurs de suivi.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marL="503742" lvl="1" indent="-380981">
              <a:buFont typeface="Arial" panose="020B0604020202020204" pitchFamily="34" charset="0"/>
              <a:buChar char="•"/>
            </a:pPr>
            <a:endParaRPr lang="fr-FR" sz="1200" b="1" dirty="0"/>
          </a:p>
        </p:txBody>
      </p:sp>
      <p:pic>
        <p:nvPicPr>
          <p:cNvPr id="13" name="Imag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34335" y="221080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47733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18731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12100" y="1221277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 </a:t>
            </a:r>
            <a:r>
              <a:rPr lang="fr-FR" sz="1600" dirty="0">
                <a:solidFill>
                  <a:schemeClr val="tx1"/>
                </a:solidFill>
              </a:rPr>
              <a:t>Le rôle du mouvement fédéral et sportif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96065" y="2129711"/>
            <a:ext cx="52777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La fédération sportive</a:t>
            </a:r>
          </a:p>
          <a:p>
            <a:pPr marL="503742" lvl="1" indent="-380981" algn="just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désigne un référent national auprès de la direction des sports.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identifie et formalise une offre « 2HSC », adaptée aux objectifs et au public cible du dispositif.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organise la promotion du dispositif auprès de son réseau fédéral et promeut son offre (ingénierie de formation, production de ressources, communication…).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inscrit, en lien avec l’ANS, son offre dans le pilier éducatif de son PSF.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suit et évalue son implication et celle de son réseau fédéral.</a:t>
            </a:r>
          </a:p>
          <a:p>
            <a:pPr lvl="1" algn="just"/>
            <a:endParaRPr lang="fr-FR" sz="1200" dirty="0">
              <a:solidFill>
                <a:srgbClr val="0070C0"/>
              </a:solidFill>
            </a:endParaRPr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73800" y="2129711"/>
            <a:ext cx="48490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CNOSF et son réseau CROS/CDOS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contribue en lien avec les services de l’État à la promotion du dispositif auprès de son réseau territorial et des fédérations sportives</a:t>
            </a:r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1792537" y="209905"/>
            <a:ext cx="8605825" cy="90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9050" indent="0"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3000" b="1" kern="1200" cap="all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Qui fait quoi ?</a:t>
            </a:r>
          </a:p>
        </p:txBody>
      </p:sp>
      <p:pic>
        <p:nvPicPr>
          <p:cNvPr id="11" name="Imag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7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 dirty="0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29026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01266" y="1172977"/>
            <a:ext cx="1060280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Organisateurs de l’offre : club sportif / comité départemental / Loisirs sportifs marchands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7886" y="1956132"/>
            <a:ext cx="53575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L’organisateur de l’offre</a:t>
            </a:r>
          </a:p>
          <a:p>
            <a:pPr marL="503742" lvl="1" indent="-380981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identifie son offre, ses moyens matériels et ses ressources humaines disponibles pour se mobiliser.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présente au SDJES son offre « 2HSC », pour un ou plusieurs établissements EPLE, avec l’appui du CDOS ou de la structure fédérale territoriale.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indent="-380981" algn="just"/>
            <a:r>
              <a:rPr lang="fr-FR" sz="1200" dirty="0"/>
              <a:t>	Cette offre doit être adaptée aux objectifs du dispositif (</a:t>
            </a:r>
            <a:r>
              <a:rPr lang="fr-FR" sz="1200" dirty="0" err="1"/>
              <a:t>ludo</a:t>
            </a:r>
            <a:r>
              <a:rPr lang="fr-FR" sz="1200" dirty="0"/>
              <a:t>-sportive) et aux caractéristiques des publics jeunes (prenant en compte les attentes des publics notamment ceux à besoins particuliers). Pour ce faire une fiche générique sur les divers publics et leurs freins d’accès à la pratique se trouve dans le KIT ressources à son intention.</a:t>
            </a:r>
          </a:p>
          <a:p>
            <a:pPr marL="503742" indent="-380981" algn="just"/>
            <a:endParaRPr lang="fr-FR" sz="1200" dirty="0"/>
          </a:p>
          <a:p>
            <a:pPr marL="503742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respecte la réglementation du code du sport relative au EAPS (Assurance RC, qualification, honorabilité et déclaration des éducateurs sportifs, honorabilité des bénévoles).</a:t>
            </a:r>
          </a:p>
          <a:p>
            <a:pPr marL="449263" lvl="1" algn="just"/>
            <a:endParaRPr lang="fr-FR" sz="1200" dirty="0"/>
          </a:p>
          <a:p>
            <a:pPr marL="715963" lvl="1" indent="-266700" algn="just">
              <a:buFontTx/>
              <a:buChar char="-"/>
            </a:pPr>
            <a:endParaRPr lang="fr-FR" sz="1200" dirty="0"/>
          </a:p>
          <a:p>
            <a:pPr marL="715963" lvl="1" indent="-266700" algn="just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84275" y="2037051"/>
            <a:ext cx="46786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précise, le cas échéant, la formation complémentaire de l’encadrement dans sa structure.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signe la convention « 2HSC » proposée (activités, intervenants).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recueille les autorisations parentales signées          (transmises par l’établissement aux élèves).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demande au collège le remboursement de ses séances  via une facture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transmet au collège les données permettant de faire l’évaluation du dispositif.</a:t>
            </a:r>
          </a:p>
          <a:p>
            <a:pPr marL="122761" lvl="1" algn="just"/>
            <a:r>
              <a:rPr lang="fr-FR" sz="1200" b="1" dirty="0"/>
              <a:t>         </a:t>
            </a:r>
            <a:endParaRPr lang="fr-FR" sz="1200" dirty="0"/>
          </a:p>
        </p:txBody>
      </p:sp>
      <p:pic>
        <p:nvPicPr>
          <p:cNvPr id="9" name="Imag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5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09/12/2024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652" y="270960"/>
            <a:ext cx="8605825" cy="903227"/>
          </a:xfrm>
        </p:spPr>
        <p:txBody>
          <a:bodyPr/>
          <a:lstStyle/>
          <a:p>
            <a:r>
              <a:rPr lang="fr-FR" dirty="0"/>
              <a:t>       </a:t>
            </a:r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17584" y="1192148"/>
            <a:ext cx="1054736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  Les collectivités locales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30730" y="2150542"/>
            <a:ext cx="8060747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 algn="just"/>
            <a:r>
              <a:rPr lang="fr-FR" b="1" dirty="0">
                <a:solidFill>
                  <a:srgbClr val="00B050"/>
                </a:solidFill>
              </a:rPr>
              <a:t>Région, Département, EPCI, commune selon leurs compétences :  </a:t>
            </a:r>
          </a:p>
          <a:p>
            <a:pPr marL="503742" indent="-380981" algn="just"/>
            <a:endParaRPr lang="fr-FR" b="1" dirty="0">
              <a:solidFill>
                <a:srgbClr val="00B050"/>
              </a:solidFill>
            </a:endParaRPr>
          </a:p>
          <a:p>
            <a:pPr marL="408511" indent="-285750" algn="just">
              <a:buFont typeface="Arial" panose="020B0604020202020204" pitchFamily="34" charset="0"/>
              <a:buChar char="•"/>
            </a:pPr>
            <a:r>
              <a:rPr lang="fr-FR" sz="1200" dirty="0"/>
              <a:t>recensent :  </a:t>
            </a:r>
          </a:p>
          <a:p>
            <a:pPr marL="960942" lvl="2" indent="-380981" algn="just">
              <a:buFont typeface="Wingdings" panose="05000000000000000000" pitchFamily="2" charset="2"/>
              <a:buChar char="q"/>
            </a:pPr>
            <a:r>
              <a:rPr lang="fr-FR" sz="1200" dirty="0"/>
              <a:t>leurs moyens matériels et de transport éventuellement mobilisables,</a:t>
            </a:r>
          </a:p>
          <a:p>
            <a:pPr marL="960942" lvl="2" indent="-380981" algn="just">
              <a:buFont typeface="Wingdings" panose="05000000000000000000" pitchFamily="2" charset="2"/>
              <a:buChar char="q"/>
            </a:pPr>
            <a:r>
              <a:rPr lang="fr-FR" sz="1200" dirty="0"/>
              <a:t>leurs équipements sportifs et autres espaces municipaux mobilisables (parcs, jardins, places).</a:t>
            </a:r>
          </a:p>
          <a:p>
            <a:pPr marL="294211" lvl="1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lvl="1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peuvent valoriser leurs engagements en signant la convention «  2HSC » avec l’établissement et la structure sportive (activités, intervenants).</a:t>
            </a:r>
          </a:p>
          <a:p>
            <a:pPr marL="257175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r>
              <a:rPr lang="fr-FR" sz="1200" dirty="0"/>
              <a:t>peuvent, si elles le souhaitent, soutenir financièrement l’action du club dans le cadre des dispositifs qui lui sont  propres ou en soutenant les frais annexes au projet.</a:t>
            </a:r>
          </a:p>
          <a:p>
            <a:pPr marL="122761" lvl="1" algn="just"/>
            <a:endParaRPr lang="fr-FR" sz="1200" strike="sngStrike" dirty="0"/>
          </a:p>
        </p:txBody>
      </p:sp>
      <p:pic>
        <p:nvPicPr>
          <p:cNvPr id="8" name="Imag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52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2.xml><?xml version="1.0" encoding="utf-8"?>
<a:theme xmlns:a="http://schemas.openxmlformats.org/drawingml/2006/main" name="1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3.xml><?xml version="1.0" encoding="utf-8"?>
<a:theme xmlns:a="http://schemas.openxmlformats.org/drawingml/2006/main" name="2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25629e-be12-48cb-806a-fa61cf109983">
      <Terms xmlns="http://schemas.microsoft.com/office/infopath/2007/PartnerControls"/>
    </lcf76f155ced4ddcb4097134ff3c332f>
    <TaxCatchAll xmlns="5673ff19-4aaa-426a-a3ad-9c1db29b4eb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CC507E36B224588DB603F2F46A4F7" ma:contentTypeVersion="16" ma:contentTypeDescription="Crée un document." ma:contentTypeScope="" ma:versionID="c62ee6c906065d939d641673eff296ff">
  <xsd:schema xmlns:xsd="http://www.w3.org/2001/XMLSchema" xmlns:xs="http://www.w3.org/2001/XMLSchema" xmlns:p="http://schemas.microsoft.com/office/2006/metadata/properties" xmlns:ns2="db25629e-be12-48cb-806a-fa61cf109983" xmlns:ns3="5673ff19-4aaa-426a-a3ad-9c1db29b4ebc" targetNamespace="http://schemas.microsoft.com/office/2006/metadata/properties" ma:root="true" ma:fieldsID="79e3c800c43996fe5e71b47a658bab48" ns2:_="" ns3:_="">
    <xsd:import namespace="db25629e-be12-48cb-806a-fa61cf109983"/>
    <xsd:import namespace="5673ff19-4aaa-426a-a3ad-9c1db29b4e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5629e-be12-48cb-806a-fa61cf1099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1be3835b-85fa-4e8c-96e7-2595f3401b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3ff19-4aaa-426a-a3ad-9c1db29b4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b57420-dacb-4486-87c5-9e2c930828e1}" ma:internalName="TaxCatchAll" ma:showField="CatchAllData" ma:web="5673ff19-4aaa-426a-a3ad-9c1db29b4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90926F-213F-48C2-AC7D-E00E506D2D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478F37-AA24-4DEF-849E-0DD2BE9AB668}">
  <ds:schemaRefs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673ff19-4aaa-426a-a3ad-9c1db29b4ebc"/>
    <ds:schemaRef ds:uri="db25629e-be12-48cb-806a-fa61cf10998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EC0FDF-52E7-4E4F-B670-96C4061B77DD}">
  <ds:schemaRefs>
    <ds:schemaRef ds:uri="5673ff19-4aaa-426a-a3ad-9c1db29b4ebc"/>
    <ds:schemaRef ds:uri="db25629e-be12-48cb-806a-fa61cf1099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2092</Words>
  <Application>Microsoft Office PowerPoint</Application>
  <PresentationFormat>Grand écran</PresentationFormat>
  <Paragraphs>209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Marianne</vt:lpstr>
      <vt:lpstr>Verdana</vt:lpstr>
      <vt:lpstr>Wingdings</vt:lpstr>
      <vt:lpstr>PREMIER MINISTRE</vt:lpstr>
      <vt:lpstr>1_PREMIER MINISTRE</vt:lpstr>
      <vt:lpstr>2_PREMIER MINISTRE</vt:lpstr>
      <vt:lpstr>Présentation PowerPoint</vt:lpstr>
      <vt:lpstr>Qui fait quoi ?</vt:lpstr>
      <vt:lpstr>Qui fait quoi ?</vt:lpstr>
      <vt:lpstr>Qui fait quoi ?</vt:lpstr>
      <vt:lpstr>Qui fait quoi ?</vt:lpstr>
      <vt:lpstr>Qui fait quoi ?</vt:lpstr>
      <vt:lpstr>Qui fait quoi ?</vt:lpstr>
      <vt:lpstr>Qui fait quoi ?</vt:lpstr>
      <vt:lpstr>       Qui fait quoi ?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Pettoello</dc:creator>
  <cp:lastModifiedBy>Sangari Tirougnanasambandame</cp:lastModifiedBy>
  <cp:revision>217</cp:revision>
  <cp:lastPrinted>2023-06-08T11:47:25Z</cp:lastPrinted>
  <dcterms:created xsi:type="dcterms:W3CDTF">2022-07-06T09:16:21Z</dcterms:created>
  <dcterms:modified xsi:type="dcterms:W3CDTF">2024-12-09T11:37:44Z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0x0101006C5E75D730EBB54BA7381FA5A2AE66E0</vt:lpwstr>
  </property>
  <property fmtid="{D5CDD505-2E9C-101B-9397-08002B2CF9AE}" pid="3" name="MediaServiceImageTags">
    <vt:lpwstr/>
  </property>
</Properties>
</file>